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75" r:id="rId3"/>
    <p:sldId id="258" r:id="rId4"/>
    <p:sldId id="273" r:id="rId5"/>
    <p:sldId id="276" r:id="rId6"/>
    <p:sldId id="260" r:id="rId7"/>
    <p:sldId id="265" r:id="rId8"/>
    <p:sldId id="268" r:id="rId9"/>
    <p:sldId id="267" r:id="rId10"/>
    <p:sldId id="272" r:id="rId11"/>
    <p:sldId id="274" r:id="rId12"/>
    <p:sldId id="280" r:id="rId13"/>
    <p:sldId id="281" r:id="rId14"/>
    <p:sldId id="282" r:id="rId15"/>
    <p:sldId id="283" r:id="rId16"/>
    <p:sldId id="284" r:id="rId17"/>
    <p:sldId id="290" r:id="rId18"/>
    <p:sldId id="285" r:id="rId19"/>
    <p:sldId id="287" r:id="rId20"/>
    <p:sldId id="291" r:id="rId21"/>
    <p:sldId id="288" r:id="rId22"/>
    <p:sldId id="28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1AD9544-0DF6-42F8-ADB6-AF80BF3FB45D}">
          <p14:sldIdLst>
            <p14:sldId id="259"/>
            <p14:sldId id="275"/>
            <p14:sldId id="258"/>
            <p14:sldId id="273"/>
            <p14:sldId id="276"/>
            <p14:sldId id="260"/>
            <p14:sldId id="265"/>
            <p14:sldId id="268"/>
            <p14:sldId id="267"/>
            <p14:sldId id="272"/>
            <p14:sldId id="274"/>
            <p14:sldId id="280"/>
            <p14:sldId id="281"/>
            <p14:sldId id="282"/>
            <p14:sldId id="283"/>
            <p14:sldId id="284"/>
            <p14:sldId id="290"/>
            <p14:sldId id="285"/>
            <p14:sldId id="287"/>
            <p14:sldId id="291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8448" autoAdjust="0"/>
  </p:normalViewPr>
  <p:slideViewPr>
    <p:cSldViewPr snapToGrid="0">
      <p:cViewPr>
        <p:scale>
          <a:sx n="106" d="100"/>
          <a:sy n="106" d="100"/>
        </p:scale>
        <p:origin x="-58" y="-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ергей Егоров" userId="95c07fb8717d4410" providerId="LiveId" clId="{DB8FCE0C-92C2-44F8-B77C-E0A43C03E6AC}"/>
    <pc:docChg chg="undo custSel addSld delSld modSld modSection">
      <pc:chgData name="Сергей Егоров" userId="95c07fb8717d4410" providerId="LiveId" clId="{DB8FCE0C-92C2-44F8-B77C-E0A43C03E6AC}" dt="2023-05-22T11:47:03.264" v="32" actId="1076"/>
      <pc:docMkLst>
        <pc:docMk/>
      </pc:docMkLst>
      <pc:sldChg chg="del">
        <pc:chgData name="Сергей Егоров" userId="95c07fb8717d4410" providerId="LiveId" clId="{DB8FCE0C-92C2-44F8-B77C-E0A43C03E6AC}" dt="2023-05-22T11:44:14.728" v="4" actId="2696"/>
        <pc:sldMkLst>
          <pc:docMk/>
          <pc:sldMk cId="3564311060" sldId="278"/>
        </pc:sldMkLst>
      </pc:sldChg>
      <pc:sldChg chg="addSp delSp modSp">
        <pc:chgData name="Сергей Егоров" userId="95c07fb8717d4410" providerId="LiveId" clId="{DB8FCE0C-92C2-44F8-B77C-E0A43C03E6AC}" dt="2023-05-22T11:45:14.465" v="14" actId="1076"/>
        <pc:sldMkLst>
          <pc:docMk/>
          <pc:sldMk cId="217300774" sldId="279"/>
        </pc:sldMkLst>
        <pc:spChg chg="add del mod">
          <ac:chgData name="Сергей Егоров" userId="95c07fb8717d4410" providerId="LiveId" clId="{DB8FCE0C-92C2-44F8-B77C-E0A43C03E6AC}" dt="2023-05-22T11:43:51.971" v="1" actId="21"/>
          <ac:spMkLst>
            <pc:docMk/>
            <pc:sldMk cId="217300774" sldId="279"/>
            <ac:spMk id="3" creationId="{8BE1BD14-5CB3-47D8-A2FD-CDA783D94AC3}"/>
          </ac:spMkLst>
        </pc:spChg>
        <pc:spChg chg="mod">
          <ac:chgData name="Сергей Егоров" userId="95c07fb8717d4410" providerId="LiveId" clId="{DB8FCE0C-92C2-44F8-B77C-E0A43C03E6AC}" dt="2023-05-22T11:45:14.465" v="14" actId="1076"/>
          <ac:spMkLst>
            <pc:docMk/>
            <pc:sldMk cId="217300774" sldId="279"/>
            <ac:spMk id="5" creationId="{00000000-0000-0000-0000-000000000000}"/>
          </ac:spMkLst>
        </pc:spChg>
        <pc:spChg chg="add mod">
          <ac:chgData name="Сергей Егоров" userId="95c07fb8717d4410" providerId="LiveId" clId="{DB8FCE0C-92C2-44F8-B77C-E0A43C03E6AC}" dt="2023-05-22T11:44:11.504" v="3" actId="1076"/>
          <ac:spMkLst>
            <pc:docMk/>
            <pc:sldMk cId="217300774" sldId="279"/>
            <ac:spMk id="7" creationId="{5403A28A-C5E0-4A4F-8AC9-F5B63576C0DB}"/>
          </ac:spMkLst>
        </pc:spChg>
        <pc:spChg chg="add del mod">
          <ac:chgData name="Сергей Егоров" userId="95c07fb8717d4410" providerId="LiveId" clId="{DB8FCE0C-92C2-44F8-B77C-E0A43C03E6AC}" dt="2023-05-22T11:44:50.264" v="7" actId="931"/>
          <ac:spMkLst>
            <pc:docMk/>
            <pc:sldMk cId="217300774" sldId="279"/>
            <ac:spMk id="9" creationId="{C8325DCD-816B-4755-B4AA-25D921E30114}"/>
          </ac:spMkLst>
        </pc:spChg>
        <pc:picChg chg="add del mod">
          <ac:chgData name="Сергей Егоров" userId="95c07fb8717d4410" providerId="LiveId" clId="{DB8FCE0C-92C2-44F8-B77C-E0A43C03E6AC}" dt="2023-05-22T11:44:17.391" v="6" actId="478"/>
          <ac:picMkLst>
            <pc:docMk/>
            <pc:sldMk cId="217300774" sldId="279"/>
            <ac:picMk id="4" creationId="{00000000-0000-0000-0000-000000000000}"/>
          </ac:picMkLst>
        </pc:picChg>
        <pc:picChg chg="add mod ord">
          <ac:chgData name="Сергей Егоров" userId="95c07fb8717d4410" providerId="LiveId" clId="{DB8FCE0C-92C2-44F8-B77C-E0A43C03E6AC}" dt="2023-05-22T11:44:59.840" v="11" actId="1076"/>
          <ac:picMkLst>
            <pc:docMk/>
            <pc:sldMk cId="217300774" sldId="279"/>
            <ac:picMk id="10" creationId="{93E9765E-0210-42B8-AA50-C59756EE367D}"/>
          </ac:picMkLst>
        </pc:picChg>
      </pc:sldChg>
      <pc:sldChg chg="addSp delSp modSp">
        <pc:chgData name="Сергей Егоров" userId="95c07fb8717d4410" providerId="LiveId" clId="{DB8FCE0C-92C2-44F8-B77C-E0A43C03E6AC}" dt="2023-05-22T11:47:03.264" v="32" actId="1076"/>
        <pc:sldMkLst>
          <pc:docMk/>
          <pc:sldMk cId="2137812222" sldId="282"/>
        </pc:sldMkLst>
        <pc:picChg chg="del">
          <ac:chgData name="Сергей Егоров" userId="95c07fb8717d4410" providerId="LiveId" clId="{DB8FCE0C-92C2-44F8-B77C-E0A43C03E6AC}" dt="2023-05-22T11:46:21.918" v="30" actId="478"/>
          <ac:picMkLst>
            <pc:docMk/>
            <pc:sldMk cId="2137812222" sldId="282"/>
            <ac:picMk id="4" creationId="{00000000-0000-0000-0000-000000000000}"/>
          </ac:picMkLst>
        </pc:picChg>
        <pc:picChg chg="add mod">
          <ac:chgData name="Сергей Егоров" userId="95c07fb8717d4410" providerId="LiveId" clId="{DB8FCE0C-92C2-44F8-B77C-E0A43C03E6AC}" dt="2023-05-22T11:47:03.264" v="32" actId="1076"/>
          <ac:picMkLst>
            <pc:docMk/>
            <pc:sldMk cId="2137812222" sldId="282"/>
            <ac:picMk id="5" creationId="{E62A87E2-D0DC-4254-BF09-A2BFB78664CE}"/>
          </ac:picMkLst>
        </pc:picChg>
      </pc:sldChg>
      <pc:sldChg chg="addSp delSp modSp new">
        <pc:chgData name="Сергей Егоров" userId="95c07fb8717d4410" providerId="LiveId" clId="{DB8FCE0C-92C2-44F8-B77C-E0A43C03E6AC}" dt="2023-05-22T11:46:15.584" v="29" actId="14100"/>
        <pc:sldMkLst>
          <pc:docMk/>
          <pc:sldMk cId="1946969176" sldId="286"/>
        </pc:sldMkLst>
        <pc:spChg chg="mod">
          <ac:chgData name="Сергей Егоров" userId="95c07fb8717d4410" providerId="LiveId" clId="{DB8FCE0C-92C2-44F8-B77C-E0A43C03E6AC}" dt="2023-05-22T11:45:32.800" v="19" actId="1076"/>
          <ac:spMkLst>
            <pc:docMk/>
            <pc:sldMk cId="1946969176" sldId="286"/>
            <ac:spMk id="3" creationId="{C6A9EFE0-BCF8-461B-A8B8-C7A0EC7D8FCE}"/>
          </ac:spMkLst>
        </pc:spChg>
        <pc:picChg chg="add del mod">
          <ac:chgData name="Сергей Егоров" userId="95c07fb8717d4410" providerId="LiveId" clId="{DB8FCE0C-92C2-44F8-B77C-E0A43C03E6AC}" dt="2023-05-22T11:45:59.715" v="22" actId="21"/>
          <ac:picMkLst>
            <pc:docMk/>
            <pc:sldMk cId="1946969176" sldId="286"/>
            <ac:picMk id="4" creationId="{57FD71D0-ECC1-47C0-B9A3-DC09FC514C49}"/>
          </ac:picMkLst>
        </pc:picChg>
        <pc:picChg chg="add mod">
          <ac:chgData name="Сергей Егоров" userId="95c07fb8717d4410" providerId="LiveId" clId="{DB8FCE0C-92C2-44F8-B77C-E0A43C03E6AC}" dt="2023-05-22T11:46:15.584" v="29" actId="14100"/>
          <ac:picMkLst>
            <pc:docMk/>
            <pc:sldMk cId="1946969176" sldId="286"/>
            <ac:picMk id="5" creationId="{CC7249EC-94AF-4F49-8DCE-5462AD074C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4FB9C-CB4F-4350-9835-4F2256A15E5E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1D2-9E7A-4CF4-8463-52123D3677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26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75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40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1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54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14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89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20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48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30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356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29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0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54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88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5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2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9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524-1C91-4FC0-B52B-D69D07B5D441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7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9134" y="2396783"/>
            <a:ext cx="5411586" cy="96843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Продвижение портала РУМЦ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9134" y="4357399"/>
            <a:ext cx="4289368" cy="1783807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Рощупкина Д.А.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Егоров С.В.</a:t>
            </a:r>
          </a:p>
          <a:p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Малич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Я.А.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Никифоров Н.О.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группа ОМН-111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Наставник: Боброва Е.В., старший преподаватель </a:t>
            </a:r>
          </a:p>
        </p:txBody>
      </p:sp>
    </p:spTree>
    <p:extLst>
      <p:ext uri="{BB962C8B-B14F-4D97-AF65-F5344CB8AC3E}">
        <p14:creationId xmlns:p14="http://schemas.microsoft.com/office/powerpoint/2010/main" val="18906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06747-5072-466B-BD35-64BD2601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Описание выбранного решения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905772-D3AB-492A-A6F2-28AEE7020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52" y="1527464"/>
            <a:ext cx="11353003" cy="4831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Сбор и структурирование информации по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каждому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раздел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2. Создание удобного и доступного интерфейса для пользователей с различными ограничениями. Добавление функций изменений шрифта, специальных цветовых схем и опции чтения текста голосом.</a:t>
            </a:r>
            <a:endParaRPr lang="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 Формирование сообщества пользователей на основе создания аккаунтов в социальных сетях (ВК, Телеграмм).  Необходимо обратится к студентам с ограниченными возможностями здоровья и предложить им присоединиться к сообществу, где студенты могут обмениваться опытом, задавать вопросы и помогать друг другу.</a:t>
            </a:r>
            <a:endParaRPr lang="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4. Налаживание  контактов с организациями, которые занимаются работой с людьми с ОВЗ.  Предлагаем связаться с организациями и рассказать о нашем портале. Это поможет помочь привлечь больше пользователей на наш портал. </a:t>
            </a:r>
            <a:endParaRPr lang="ru-RU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1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1600"/>
            <a:ext cx="8829040" cy="850899"/>
          </a:xfrm>
        </p:spPr>
        <p:txBody>
          <a:bodyPr>
            <a:normAutofit/>
          </a:bodyPr>
          <a:lstStyle/>
          <a:p>
            <a:pPr algn="ctr"/>
            <a:r>
              <a:rPr lang="ru-RU" sz="2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План мероприятий по информационной </a:t>
            </a:r>
            <a:br>
              <a:rPr lang="ru-RU" sz="2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поддержке и продвижению сайта</a:t>
            </a:r>
            <a:endParaRPr lang="ru-RU" sz="22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66282"/>
              </p:ext>
            </p:extLst>
          </p:nvPr>
        </p:nvGraphicFramePr>
        <p:xfrm>
          <a:off x="1" y="1003302"/>
          <a:ext cx="12192000" cy="6005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126">
                  <a:extLst>
                    <a:ext uri="{9D8B030D-6E8A-4147-A177-3AD203B41FA5}">
                      <a16:colId xmlns:a16="http://schemas.microsoft.com/office/drawing/2014/main" val="3103464599"/>
                    </a:ext>
                  </a:extLst>
                </a:gridCol>
                <a:gridCol w="2226397">
                  <a:extLst>
                    <a:ext uri="{9D8B030D-6E8A-4147-A177-3AD203B41FA5}">
                      <a16:colId xmlns:a16="http://schemas.microsoft.com/office/drawing/2014/main" val="157788187"/>
                    </a:ext>
                  </a:extLst>
                </a:gridCol>
                <a:gridCol w="1811882">
                  <a:extLst>
                    <a:ext uri="{9D8B030D-6E8A-4147-A177-3AD203B41FA5}">
                      <a16:colId xmlns:a16="http://schemas.microsoft.com/office/drawing/2014/main" val="825320145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3727435572"/>
                    </a:ext>
                  </a:extLst>
                </a:gridCol>
                <a:gridCol w="28936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519">
                  <a:extLst>
                    <a:ext uri="{9D8B030D-6E8A-4147-A177-3AD203B41FA5}">
                      <a16:colId xmlns:a16="http://schemas.microsoft.com/office/drawing/2014/main" val="1212275074"/>
                    </a:ext>
                  </a:extLst>
                </a:gridCol>
                <a:gridCol w="1234633">
                  <a:extLst>
                    <a:ext uri="{9D8B030D-6E8A-4147-A177-3AD203B41FA5}">
                      <a16:colId xmlns:a16="http://schemas.microsoft.com/office/drawing/2014/main" val="4016147776"/>
                    </a:ext>
                  </a:extLst>
                </a:gridCol>
                <a:gridCol w="9645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20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№ п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ru-RU" sz="1200" dirty="0">
                          <a:effectLst/>
                        </a:rPr>
                        <a:t>п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Мероприятие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Цель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Результат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Этапы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Срок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effectLst/>
                        </a:rPr>
                        <a:t>Исполнитель </a:t>
                      </a:r>
                      <a:endParaRPr lang="ru-RU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Роль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2748168430"/>
                  </a:ext>
                </a:extLst>
              </a:tr>
              <a:tr h="2181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Подготовка и размещение информации  на портале</a:t>
                      </a:r>
                      <a:r>
                        <a:rPr lang="ru-RU" sz="1400" dirty="0">
                          <a:effectLst/>
                        </a:rPr>
                        <a:t>  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31.06.23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223463561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разделу: доступная среда</a:t>
                      </a:r>
                    </a:p>
                    <a:p>
                      <a:pPr marL="171450" indent="-17145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effectLst/>
                        </a:rPr>
                        <a:t>Подразделы «Условия доступности», </a:t>
                      </a:r>
                      <a:r>
                        <a:rPr lang="ru-RU" sz="1200" b="1" baseline="0" dirty="0">
                          <a:effectLst/>
                        </a:rPr>
                        <a:t>«Паспорта доступности»</a:t>
                      </a:r>
                      <a:endParaRPr lang="ru-RU" sz="1200" b="1" dirty="0">
                        <a:effectLst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Рассказать об удобствах инфраструктуры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Контент готов к размещению на сайте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07.04-07.05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07.05-10.05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10.05-17.05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Дарья</a:t>
                      </a:r>
                      <a:endParaRPr lang="ru-RU" sz="1200" strike="sngStrik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Аналитик </a:t>
                      </a:r>
                    </a:p>
                    <a:p>
                      <a:pPr algn="ctr"/>
                      <a:endParaRPr lang="ru-RU" sz="1200" dirty="0"/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531202680"/>
                  </a:ext>
                </a:extLst>
              </a:tr>
              <a:tr h="731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</a:t>
                      </a:r>
                      <a:r>
                        <a:rPr lang="ru-RU" sz="1200" b="1" dirty="0">
                          <a:effectLst/>
                        </a:rPr>
                        <a:t>разделу:</a:t>
                      </a:r>
                      <a:r>
                        <a:rPr lang="ru" sz="1200" b="1" dirty="0">
                          <a:effectLst/>
                        </a:rPr>
                        <a:t>нормативные правовые документы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Собрать и структурировать нормативыне документы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 Контент готов к размещению на сайте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07.04-07.05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07.05-10.05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10.05-17.05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Дарья </a:t>
                      </a:r>
                      <a:endParaRPr lang="ru-RU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Аналитик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3124876398"/>
                  </a:ext>
                </a:extLst>
              </a:tr>
              <a:tr h="6776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</a:t>
                      </a:r>
                      <a:r>
                        <a:rPr lang="ru-RU" sz="1200" b="1" dirty="0">
                          <a:effectLst/>
                        </a:rPr>
                        <a:t>разделу: фото и видео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Создать </a:t>
                      </a:r>
                      <a:r>
                        <a:rPr lang="ru" sz="1200" dirty="0">
                          <a:effectLst/>
                        </a:rPr>
                        <a:t>структуру подраздела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Структура подраздела 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Создание</a:t>
                      </a:r>
                      <a:r>
                        <a:rPr lang="ru" sz="1200" dirty="0">
                          <a:effectLst/>
                        </a:rPr>
                        <a:t> макета подраздела</a:t>
                      </a:r>
                      <a:endParaRPr lang="ru-RU" sz="1200" baseline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07.04-23.05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24.05-01.06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02.06-09.06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Ян</a:t>
                      </a:r>
                      <a:endParaRPr lang="ru-RU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Дизайнер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1375131174"/>
                  </a:ext>
                </a:extLst>
              </a:tr>
              <a:tr h="7000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</a:t>
                      </a:r>
                      <a:r>
                        <a:rPr lang="ru-RU" sz="1200" b="1" dirty="0">
                          <a:effectLst/>
                        </a:rPr>
                        <a:t>разделу: инвалидам</a:t>
                      </a:r>
                    </a:p>
                    <a:p>
                      <a:pPr marL="171450" indent="-17145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Подраздел «Условия приема»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Предоставить актуальную информацию о б условиях поступления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Контент готов к размещению на сайте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07.04-07.05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07.05-10.05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10.05-17.05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Никита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Аналитик 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2848652429"/>
                  </a:ext>
                </a:extLst>
              </a:tr>
              <a:tr h="600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подразделу</a:t>
                      </a:r>
                      <a:r>
                        <a:rPr lang="ru-RU" sz="1200" b="1" dirty="0">
                          <a:effectLst/>
                        </a:rPr>
                        <a:t>: каталог ссылок 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Создать структуру каталога ссылок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Структура каталога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ru" sz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.04-23.05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24.05-01.06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02.06-</a:t>
                      </a:r>
                      <a:r>
                        <a:rPr lang="ru" sz="1200" dirty="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.0</a:t>
                      </a:r>
                      <a:r>
                        <a:rPr lang="ru" sz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Сергей , Никита, Ян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Аналитик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682098749"/>
                  </a:ext>
                </a:extLst>
              </a:tr>
              <a:tr h="5466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Подготовка плана мероприятий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презентации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Распределение и представление результатов</a:t>
                      </a:r>
                      <a:r>
                        <a:rPr lang="ru-RU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Презентация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Подготовка</a:t>
                      </a:r>
                      <a:r>
                        <a:rPr lang="ru-RU" sz="1200" baseline="0" dirty="0">
                          <a:effectLst/>
                        </a:rPr>
                        <a:t> презентации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20.05</a:t>
                      </a:r>
                      <a:r>
                        <a:rPr lang="ru-RU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22.05.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22.05-23.05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24.05-25.05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Сергей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Лидер</a:t>
                      </a:r>
                      <a:r>
                        <a:rPr lang="ru-RU" sz="1200" baseline="0" dirty="0">
                          <a:effectLst/>
                        </a:rPr>
                        <a:t> команды</a:t>
                      </a: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Анализ популярных запросов, выделение ключевых слов, создание семантического  ядра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оптимизация сайта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Предложения по 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оптимизации сайта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Работа с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 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оптимизацией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Сергей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SEO </a:t>
                      </a:r>
                      <a:r>
                        <a:rPr lang="ru-RU" sz="1200" dirty="0">
                          <a:effectLst/>
                        </a:rPr>
                        <a:t>специалист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718241602"/>
                  </a:ext>
                </a:extLst>
              </a:tr>
              <a:tr h="5466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r>
                        <a:rPr lang="ru" sz="1200" dirty="0">
                          <a:effectLst/>
                        </a:rPr>
                        <a:t>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групп в социальных  сетях и продвижение контента 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SMM 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продвижение  сайта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Группы в соц. сетях созданы и поддерживаются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групп  в социальных сетях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Размещение контента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Продвижение портала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01.09-15.09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15.09-15.10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15.10-15.12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</a:rPr>
                        <a:t>Дарья</a:t>
                      </a: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SMM</a:t>
                      </a:r>
                      <a:r>
                        <a:rPr lang="ru" sz="1200" dirty="0">
                          <a:effectLst/>
                        </a:rPr>
                        <a:t> специалист </a:t>
                      </a: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1942142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1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381" y="173536"/>
            <a:ext cx="6938555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инклюзивное образование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60525" y="1498286"/>
            <a:ext cx="3472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/>
            <a:endParaRPr lang="ru-RU" sz="2400" dirty="0"/>
          </a:p>
          <a:p>
            <a:pPr indent="45000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Раздел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Инклюзивное образование»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содержит </a:t>
            </a:r>
          </a:p>
          <a:p>
            <a:pPr indent="45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0000">
              <a:buFontTx/>
              <a:buChar char="-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список нормативно-правовых документов</a:t>
            </a:r>
          </a:p>
          <a:p>
            <a:pPr indent="45000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450000">
              <a:buFontTx/>
              <a:buChar char="-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гиперссылки на документы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3"/>
          <a:srcRect l="3003" t="6265" r="1697" b="5542"/>
          <a:stretch/>
        </p:blipFill>
        <p:spPr bwMode="auto">
          <a:xfrm>
            <a:off x="0" y="1120989"/>
            <a:ext cx="8464269" cy="5648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0954"/>
            <a:ext cx="7591697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 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A9011A2-D72C-4B86-9A57-D1E41D747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0"/>
          <a:stretch/>
        </p:blipFill>
        <p:spPr>
          <a:xfrm>
            <a:off x="144701" y="1155700"/>
            <a:ext cx="5204900" cy="5524500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3CAF5B1-556E-4A9A-BBBE-587F8880A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1"/>
          <a:stretch/>
        </p:blipFill>
        <p:spPr>
          <a:xfrm>
            <a:off x="7113600" y="1155700"/>
            <a:ext cx="5078400" cy="52578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3" t="26241" r="8700" b="14620"/>
          <a:stretch/>
        </p:blipFill>
        <p:spPr bwMode="auto">
          <a:xfrm>
            <a:off x="4470591" y="1775799"/>
            <a:ext cx="3773409" cy="2008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Стрелка вправо 2"/>
          <p:cNvSpPr/>
          <p:nvPr/>
        </p:nvSpPr>
        <p:spPr>
          <a:xfrm>
            <a:off x="3175200" y="2224800"/>
            <a:ext cx="1720800" cy="24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24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3205"/>
            <a:ext cx="665988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доступная среда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55864" y="1626659"/>
            <a:ext cx="3913632" cy="5009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Подраздел «Условия доступности» имеет: 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список университетов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ссылки на сайты (доступная среда)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Подраздел «Паспорта доступности» имеет: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список  университетов,  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название корпуса, адрес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ссылки на сайты (паспорта доступности)</a:t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40181358-6C7E-438D-ADC8-065F845E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931"/>
            <a:ext cx="7857788" cy="39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117111" y="618198"/>
            <a:ext cx="5844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2A00E31-C5BA-4FC7-9554-2A40E550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47364"/>
            <a:ext cx="8401551" cy="4892438"/>
          </a:xfrm>
          <a:prstGeom prst="rect">
            <a:avLst/>
          </a:prstGeom>
        </p:spPr>
      </p:pic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B20E8212-21D1-49E4-B701-4BFF425E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90" y="1347364"/>
            <a:ext cx="5481220" cy="541866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5655" r="1158" b="4757"/>
          <a:stretch/>
        </p:blipFill>
        <p:spPr bwMode="auto">
          <a:xfrm>
            <a:off x="3924000" y="2525221"/>
            <a:ext cx="4564800" cy="2162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2844000" y="3793583"/>
            <a:ext cx="1705608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04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E7244-7D44-4697-B40F-59E9B105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</a:t>
            </a:r>
            <a:b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endParaRPr lang="ru-RU" sz="2400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A782605-2CD4-4D00-B338-92EF5C7A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9"/>
          <a:stretch/>
        </p:blipFill>
        <p:spPr>
          <a:xfrm>
            <a:off x="0" y="1389549"/>
            <a:ext cx="4262400" cy="5439651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30205E7-3264-4FB0-8339-6E25A0A3C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/>
          <a:stretch/>
        </p:blipFill>
        <p:spPr>
          <a:xfrm>
            <a:off x="7408800" y="1465193"/>
            <a:ext cx="4783200" cy="539280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34595" t="16705" r="13446" b="9259"/>
          <a:stretch/>
        </p:blipFill>
        <p:spPr bwMode="auto">
          <a:xfrm>
            <a:off x="3909600" y="3686396"/>
            <a:ext cx="3379680" cy="2731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Стрелка вправо 2"/>
          <p:cNvSpPr/>
          <p:nvPr/>
        </p:nvSpPr>
        <p:spPr>
          <a:xfrm>
            <a:off x="2066400" y="5492484"/>
            <a:ext cx="2080800" cy="20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75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381" y="173536"/>
            <a:ext cx="6938555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инвалидам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81232" y="1991480"/>
            <a:ext cx="3472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Подраздел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«Условия приема</a:t>
            </a:r>
            <a:r>
              <a:rPr lang="ru" sz="2000" b="1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содержит: 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Название университета </a:t>
            </a:r>
          </a:p>
          <a:p>
            <a:pPr marL="342900" indent="-342900">
              <a:buFontTx/>
              <a:buChar char="-"/>
            </a:pP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Условия приема абитуриентов </a:t>
            </a:r>
          </a:p>
          <a:p>
            <a:pPr marL="342900" indent="-342900">
              <a:buFontTx/>
              <a:buChar char="-"/>
            </a:pP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Условия приема ин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валидов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 и лиц с ОВЗ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B496248-5E7F-4A0E-BBB8-0F03C385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480"/>
            <a:ext cx="8409044" cy="33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AE698-43E1-4579-96F9-33B34C5F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</a:t>
            </a:r>
            <a:endParaRPr lang="ru-RU" sz="24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9ACE4BF-CCE7-4E72-9AD1-273F220DB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r="39230"/>
          <a:stretch/>
        </p:blipFill>
        <p:spPr>
          <a:xfrm>
            <a:off x="475200" y="1443812"/>
            <a:ext cx="3974400" cy="426854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11550" t="6266" r="10230" b="21338"/>
          <a:stretch/>
        </p:blipFill>
        <p:spPr bwMode="auto">
          <a:xfrm>
            <a:off x="5774400" y="1803104"/>
            <a:ext cx="5716800" cy="3549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Стрелка вправо 2"/>
          <p:cNvSpPr/>
          <p:nvPr/>
        </p:nvSpPr>
        <p:spPr>
          <a:xfrm>
            <a:off x="3362400" y="3506084"/>
            <a:ext cx="2354400" cy="249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56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715940" y="1328826"/>
            <a:ext cx="418544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Структура раздела</a:t>
            </a:r>
          </a:p>
          <a:p>
            <a:pPr indent="450000"/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разделе все будет сгруппировано 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Фото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Видео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Фото (по тематике)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Видео (по тематике)</a:t>
            </a:r>
          </a:p>
          <a:p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будут разработаны 2 варианта дизайна (для ПК и мобильных устройств)</a:t>
            </a:r>
          </a:p>
          <a:p>
            <a:pPr indent="45000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каждой фотографии будет надпись, по которой она будет отведена в группу, по надписи (тегам) можно будет перейти в группу к такого же рода материалам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цветовая гамма в стиле  сайта, белый и синий цвет </a:t>
            </a:r>
          </a:p>
          <a:p>
            <a:endParaRPr lang="ru-RU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3A28A-C5E0-4A4F-8AC9-F5B63576C0DB}"/>
              </a:ext>
            </a:extLst>
          </p:cNvPr>
          <p:cNvSpPr txBox="1"/>
          <p:nvPr/>
        </p:nvSpPr>
        <p:spPr>
          <a:xfrm>
            <a:off x="987609" y="491039"/>
            <a:ext cx="609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фото и видео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93E9765E-0210-42B8-AA50-C59756EE3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0" r="39130"/>
          <a:stretch/>
        </p:blipFill>
        <p:spPr>
          <a:xfrm>
            <a:off x="1142625" y="1059641"/>
            <a:ext cx="5787596" cy="5503323"/>
          </a:xfrm>
        </p:spPr>
      </p:pic>
    </p:spTree>
    <p:extLst>
      <p:ext uri="{BB962C8B-B14F-4D97-AF65-F5344CB8AC3E}">
        <p14:creationId xmlns:p14="http://schemas.microsoft.com/office/powerpoint/2010/main" val="81071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Глоссарий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РУМЦ  – ресурсный учебно-методический центр по обучению инвалидов и лиц с ограниченными возможностями здоровья 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ОВЗ 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ограниченные возможности здоровья</a:t>
            </a:r>
          </a:p>
          <a:p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Буллинг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травля, агрессивное преследование одного человека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SEO – search engine optimization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оптимизация под поисковые системы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social media marketing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маркетинг в социальных сетях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ВОИ –  всероссийское общество инвалидов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ВОГ – всероссийское общество глухих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ВОС – всероссийское общество слепых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10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71389-00C8-4823-A0A4-C059A4BC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93"/>
            <a:ext cx="6104697" cy="1325563"/>
          </a:xfrm>
        </p:spPr>
        <p:txBody>
          <a:bodyPr>
            <a:normAutofit/>
          </a:bodyPr>
          <a:lstStyle/>
          <a:p>
            <a:pPr algn="ctr"/>
            <a:r>
              <a:rPr lang="ru" sz="2400" dirty="0">
                <a:solidFill>
                  <a:schemeClr val="accent5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Раздел фото и видео для пользователей смартфонов 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680A6-2075-471F-94DB-7B5A4376A18F}"/>
              </a:ext>
            </a:extLst>
          </p:cNvPr>
          <p:cNvSpPr txBox="1"/>
          <p:nvPr/>
        </p:nvSpPr>
        <p:spPr>
          <a:xfrm>
            <a:off x="8004797" y="2639048"/>
            <a:ext cx="28543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пользователей, которые используют свои смартфоны для просмотра страницы, был создан упрощенный внешний вид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Каждый раздел будет идти один за другим вниз 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C80522E-B56F-4DD5-9627-DDACD92E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2" y="1272595"/>
            <a:ext cx="3841060" cy="55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6A9EFE0-BCF8-461B-A8B8-C7A0EC7D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17600"/>
            <a:ext cx="3911600" cy="5285694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Предлагаем выбрать  макет фотогалереи из Демо-версии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Swiper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Просмотр вариантов галереи по ссылке https://swiperjs.com/demos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перелистывания будет использован принцип "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то есть это будет "бесконечный" альбом, который можно будет дополнять или обновлять.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C7249EC-94AF-4F49-8DCE-5462AD074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55" y="1724879"/>
            <a:ext cx="6179039" cy="4678415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403A28A-C5E0-4A4F-8AC9-F5B63576C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434540"/>
            <a:ext cx="105156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фото и видео</a:t>
            </a:r>
          </a:p>
        </p:txBody>
      </p:sp>
    </p:spTree>
    <p:extLst>
      <p:ext uri="{BB962C8B-B14F-4D97-AF65-F5344CB8AC3E}">
        <p14:creationId xmlns:p14="http://schemas.microsoft.com/office/powerpoint/2010/main" val="301551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Команда: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sz="2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Рощупкина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Д.А. –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SMM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специалист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Егоров С.В. –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оптимизатор 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Малич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Я.А. - дизайнер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Никифоров Н.О. – аналитик 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73C197-77F7-4599-9613-FF614724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87" y="1395412"/>
            <a:ext cx="4546846" cy="4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Заказчик. Проблема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Заказчик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РУМЦ ИМТК РУТ (МИИТ)  </a:t>
            </a:r>
          </a:p>
          <a:p>
            <a:pPr marL="0" indent="0">
              <a:buNone/>
            </a:pPr>
            <a:b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Ресурсный учебно-методический центр (РУМЦ) планирует сделать портал «Инклюзивное образование в транспортных университетах» популярнее и интереснее для аудитории (повысить его посещаемость и  узнаваемость, оперативно оповещать о новостях портала аудиторию), но не может, так как для портала не разработан план продвижения и имеется нехватка контента.</a:t>
            </a:r>
          </a:p>
        </p:txBody>
      </p:sp>
    </p:spTree>
    <p:extLst>
      <p:ext uri="{BB962C8B-B14F-4D97-AF65-F5344CB8AC3E}">
        <p14:creationId xmlns:p14="http://schemas.microsoft.com/office/powerpoint/2010/main" val="242575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Цель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Помочь людям с ограниченными возможностями здоровья понять, что они могут получить достойное образование наравне со всеми и стать квалифицированными специалистами.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целевую аудиторию сайта и выявить ее информационные потребности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Создать контент, который будет необходим и интересен для целевой аудитории, структурировать информацию и разместить на сайте 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работу по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SEO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оптимизации сайта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работу по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продвижению сайта </a:t>
            </a:r>
          </a:p>
        </p:txBody>
      </p:sp>
    </p:spTree>
    <p:extLst>
      <p:ext uri="{BB962C8B-B14F-4D97-AF65-F5344CB8AC3E}">
        <p14:creationId xmlns:p14="http://schemas.microsoft.com/office/powerpoint/2010/main" val="35630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Виды работ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1. Анализ интересов студентов с ОВЗ, их родителей, транспортных университетов, предприятий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2. Поиск и обработка контента 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3. Структурирование  информации по разделам сайта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4. Проведение верификации контента заказчиком и наставником проекта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5.  Корректировка информации при необходимости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6. Анализ популярных запросов, выделение ключевых слов, создание семантического ядра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7. Передача контента для размещения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8. Создание различных групп в социальных  сетях 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9. Поддержание активности в социальных сетях 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10. Создание различных чатов для студентов с ОВЗ для обмена вопросами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Анализ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стейкхолдеров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47" y="1259094"/>
            <a:ext cx="5598906" cy="5598906"/>
          </a:xfrm>
        </p:spPr>
      </p:pic>
    </p:spTree>
    <p:extLst>
      <p:ext uri="{BB962C8B-B14F-4D97-AF65-F5344CB8AC3E}">
        <p14:creationId xmlns:p14="http://schemas.microsoft.com/office/powerpoint/2010/main" val="370925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2371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Карточки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стейкхолдеров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892684-C33D-4287-BDBA-E5E5F621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73" y="2066915"/>
            <a:ext cx="4060605" cy="33267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1F901C-E04D-42C0-9B76-E3FCB09E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" y="2076783"/>
            <a:ext cx="4230535" cy="33267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CF169F-6EA1-4B62-82E2-DAF7CCA2A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19" y="2044645"/>
            <a:ext cx="3977350" cy="3390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B53E19-E5F6-4A2D-A40D-DAB92D390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9" t="61923" r="39302" b="27781"/>
          <a:stretch/>
        </p:blipFill>
        <p:spPr>
          <a:xfrm>
            <a:off x="10506075" y="2824713"/>
            <a:ext cx="465993" cy="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8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669E09-2F8D-4915-A1DF-9F86ACAF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" y="1303918"/>
            <a:ext cx="4890224" cy="4756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CE0E8-C8DD-E61F-92FA-404D7C4DCE88}"/>
              </a:ext>
            </a:extLst>
          </p:cNvPr>
          <p:cNvSpPr txBox="1"/>
          <p:nvPr/>
        </p:nvSpPr>
        <p:spPr>
          <a:xfrm>
            <a:off x="561622" y="575733"/>
            <a:ext cx="5678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rgbClr val="2F5597"/>
                </a:solidFill>
                <a:latin typeface="Arial Black"/>
              </a:rPr>
              <a:t>Карточки стейкхолдеров 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80FB4229-80B1-4103-ADD0-A0F395EC1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3917"/>
            <a:ext cx="5402236" cy="47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8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Поиск корневых проблем</a:t>
            </a:r>
          </a:p>
        </p:txBody>
      </p:sp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0FFB9C5-DC70-DCB6-110D-B88610A3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11" y="1190233"/>
            <a:ext cx="11209865" cy="56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79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637</Words>
  <Application>Microsoft Office PowerPoint</Application>
  <PresentationFormat>Широкоэкранный</PresentationFormat>
  <Paragraphs>245</Paragraphs>
  <Slides>22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Продвижение портала РУМЦ </vt:lpstr>
      <vt:lpstr>Глоссарий </vt:lpstr>
      <vt:lpstr>Заказчик. Проблема</vt:lpstr>
      <vt:lpstr>Цель и задачи</vt:lpstr>
      <vt:lpstr>Виды работ</vt:lpstr>
      <vt:lpstr>Анализ стейкхолдеров </vt:lpstr>
      <vt:lpstr>Карточки стейкхолдеров </vt:lpstr>
      <vt:lpstr>Презентация PowerPoint</vt:lpstr>
      <vt:lpstr>Поиск корневых проблем</vt:lpstr>
      <vt:lpstr>Описание выбранного решения</vt:lpstr>
      <vt:lpstr>План мероприятий по информационной  поддержке и продвижению сайта</vt:lpstr>
      <vt:lpstr>Раздел: инклюзивное образование </vt:lpstr>
      <vt:lpstr>Результат работы над разделом </vt:lpstr>
      <vt:lpstr>Раздел: доступная среда</vt:lpstr>
      <vt:lpstr>Презентация PowerPoint</vt:lpstr>
      <vt:lpstr>Результат работы над разделом </vt:lpstr>
      <vt:lpstr>Раздел: инвалидам </vt:lpstr>
      <vt:lpstr>Результат работы над разделом</vt:lpstr>
      <vt:lpstr>Презентация PowerPoint</vt:lpstr>
      <vt:lpstr>Раздел фото и видео для пользователей смартфонов </vt:lpstr>
      <vt:lpstr>Раздел: фото и видео</vt:lpstr>
      <vt:lpstr>Команда: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Сергей Егоров</cp:lastModifiedBy>
  <cp:revision>183</cp:revision>
  <dcterms:created xsi:type="dcterms:W3CDTF">2021-11-29T10:22:08Z</dcterms:created>
  <dcterms:modified xsi:type="dcterms:W3CDTF">2023-05-25T05:56:15Z</dcterms:modified>
</cp:coreProperties>
</file>